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
  </p:notesMasterIdLst>
  <p:sldIdLst>
    <p:sldId id="263" r:id="rId2"/>
    <p:sldId id="257" r:id="rId3"/>
    <p:sldId id="262" r:id="rId4"/>
    <p:sldId id="266" r:id="rId5"/>
    <p:sldId id="267" r:id="rId6"/>
    <p:sldId id="261" r:id="rId7"/>
    <p:sldId id="259" r:id="rId8"/>
    <p:sldId id="268" r:id="rId9"/>
  </p:sldIdLst>
  <p:sldSz cx="18288000" cy="10287000"/>
  <p:notesSz cx="6858000" cy="9144000"/>
  <p:embeddedFontLst>
    <p:embeddedFont>
      <p:font typeface="Calibri" panose="020F0502020204030204" pitchFamily="34" charset="0"/>
      <p:regular r:id="rId11"/>
      <p:bold r:id="rId12"/>
      <p:italic r:id="rId13"/>
      <p:boldItalic r:id="rId14"/>
    </p:embeddedFont>
    <p:embeddedFont>
      <p:font typeface="Roboto" panose="02000000000000000000" pitchFamily="2" charset="0"/>
      <p:regular r:id="rId15"/>
      <p:bold r:id="rId16"/>
      <p:italic r:id="rId17"/>
      <p:boldItalic r:id="rId18"/>
    </p:embeddedFont>
    <p:embeddedFont>
      <p:font typeface="Source Sans Pro Italics" panose="020B0604020202020204" charset="0"/>
      <p:regular r:id="rId19"/>
    </p:embeddedFont>
    <p:embeddedFont>
      <p:font typeface="Source Serif Pro" panose="02040603050405020204" pitchFamily="18" charset="0"/>
      <p:regular r:id="rId20"/>
      <p:bold r:id="rId21"/>
      <p:italic r:id="rId22"/>
      <p:boldItalic r:id="rId23"/>
    </p:embeddedFont>
    <p:embeddedFont>
      <p:font typeface="Source Serif Pro Bold" panose="02040803050405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5916"/>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05" autoAdjust="0"/>
    <p:restoredTop sz="94622" autoAdjust="0"/>
  </p:normalViewPr>
  <p:slideViewPr>
    <p:cSldViewPr>
      <p:cViewPr varScale="1">
        <p:scale>
          <a:sx n="55" d="100"/>
          <a:sy n="55" d="100"/>
        </p:scale>
        <p:origin x="624"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tableStyles" Target="tableStyle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007C9E-3322-4249-9C14-4A6CAD75611F}" type="datetimeFigureOut">
              <a:rPr lang="en-US" smtClean="0"/>
              <a:t>7/29/2021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36731-4D10-4ACF-9E8E-F8667CDA58EB}" type="slidenum">
              <a:rPr lang="en-US" smtClean="0"/>
              <a:t>‹#›</a:t>
            </a:fld>
            <a:endParaRPr lang="en-US"/>
          </a:p>
        </p:txBody>
      </p:sp>
    </p:spTree>
    <p:extLst>
      <p:ext uri="{BB962C8B-B14F-4D97-AF65-F5344CB8AC3E}">
        <p14:creationId xmlns:p14="http://schemas.microsoft.com/office/powerpoint/2010/main" val="3203995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736731-4D10-4ACF-9E8E-F8667CDA58EB}" type="slidenum">
              <a:rPr lang="en-US" smtClean="0"/>
              <a:t>5</a:t>
            </a:fld>
            <a:endParaRPr lang="en-US"/>
          </a:p>
        </p:txBody>
      </p:sp>
    </p:spTree>
    <p:extLst>
      <p:ext uri="{BB962C8B-B14F-4D97-AF65-F5344CB8AC3E}">
        <p14:creationId xmlns:p14="http://schemas.microsoft.com/office/powerpoint/2010/main" val="3536431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7/29/2021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sp>
        <p:nvSpPr>
          <p:cNvPr id="2" name="AutoShape 2"/>
          <p:cNvSpPr/>
          <p:nvPr/>
        </p:nvSpPr>
        <p:spPr>
          <a:xfrm>
            <a:off x="11632400" y="0"/>
            <a:ext cx="6655600" cy="11049000"/>
          </a:xfrm>
          <a:prstGeom prst="rect">
            <a:avLst/>
          </a:prstGeom>
          <a:solidFill>
            <a:srgbClr val="FFFFFF"/>
          </a:solidFill>
        </p:spPr>
      </p:sp>
      <p:grpSp>
        <p:nvGrpSpPr>
          <p:cNvPr id="3" name="Group 3"/>
          <p:cNvGrpSpPr/>
          <p:nvPr/>
        </p:nvGrpSpPr>
        <p:grpSpPr>
          <a:xfrm>
            <a:off x="1573146" y="1484040"/>
            <a:ext cx="8718578" cy="7318920"/>
            <a:chOff x="0" y="0"/>
            <a:chExt cx="17498176" cy="14689065"/>
          </a:xfrm>
        </p:grpSpPr>
        <p:sp>
          <p:nvSpPr>
            <p:cNvPr id="4" name="Freeform 4"/>
            <p:cNvSpPr/>
            <p:nvPr/>
          </p:nvSpPr>
          <p:spPr>
            <a:xfrm>
              <a:off x="0" y="0"/>
              <a:ext cx="17498175" cy="14689065"/>
            </a:xfrm>
            <a:custGeom>
              <a:avLst/>
              <a:gdLst/>
              <a:ahLst/>
              <a:cxnLst/>
              <a:rect l="l" t="t" r="r" b="b"/>
              <a:pathLst>
                <a:path w="17498175" h="14689065">
                  <a:moveTo>
                    <a:pt x="0" y="0"/>
                  </a:moveTo>
                  <a:lnTo>
                    <a:pt x="0" y="14689065"/>
                  </a:lnTo>
                  <a:lnTo>
                    <a:pt x="17498175" y="14689065"/>
                  </a:lnTo>
                  <a:lnTo>
                    <a:pt x="17498175" y="0"/>
                  </a:lnTo>
                  <a:lnTo>
                    <a:pt x="0" y="0"/>
                  </a:lnTo>
                  <a:close/>
                  <a:moveTo>
                    <a:pt x="17437216" y="14628106"/>
                  </a:moveTo>
                  <a:lnTo>
                    <a:pt x="59690" y="14628106"/>
                  </a:lnTo>
                  <a:lnTo>
                    <a:pt x="59690" y="59690"/>
                  </a:lnTo>
                  <a:lnTo>
                    <a:pt x="17437216" y="59690"/>
                  </a:lnTo>
                  <a:lnTo>
                    <a:pt x="17437216" y="14628106"/>
                  </a:lnTo>
                  <a:close/>
                </a:path>
              </a:pathLst>
            </a:custGeom>
            <a:solidFill>
              <a:srgbClr val="FFFFFF"/>
            </a:solidFill>
          </p:spPr>
        </p:sp>
      </p:grpSp>
      <p:grpSp>
        <p:nvGrpSpPr>
          <p:cNvPr id="5" name="Group 5"/>
          <p:cNvGrpSpPr/>
          <p:nvPr/>
        </p:nvGrpSpPr>
        <p:grpSpPr>
          <a:xfrm>
            <a:off x="2269856" y="1964468"/>
            <a:ext cx="8914559" cy="7596762"/>
            <a:chOff x="-488540" y="-1043273"/>
            <a:chExt cx="11886079" cy="10129016"/>
          </a:xfrm>
        </p:grpSpPr>
        <p:sp>
          <p:nvSpPr>
            <p:cNvPr id="6" name="TextBox 6"/>
            <p:cNvSpPr txBox="1"/>
            <p:nvPr/>
          </p:nvSpPr>
          <p:spPr>
            <a:xfrm>
              <a:off x="-488540" y="-1043273"/>
              <a:ext cx="9692985" cy="1231107"/>
            </a:xfrm>
            <a:prstGeom prst="rect">
              <a:avLst/>
            </a:prstGeom>
          </p:spPr>
          <p:txBody>
            <a:bodyPr wrap="square" lIns="0" tIns="0" rIns="0" bIns="0" rtlCol="0" anchor="t">
              <a:spAutoFit/>
            </a:bodyPr>
            <a:lstStyle/>
            <a:p>
              <a:pPr>
                <a:lnSpc>
                  <a:spcPts val="7200"/>
                </a:lnSpc>
              </a:pPr>
              <a:r>
                <a:rPr lang="en-US" sz="6000" dirty="0">
                  <a:solidFill>
                    <a:srgbClr val="FFFFFF"/>
                  </a:solidFill>
                  <a:latin typeface="Source Serif Pro Bold" panose="02040803050405020204" charset="0"/>
                </a:rPr>
                <a:t>Goal Diggers</a:t>
              </a:r>
            </a:p>
          </p:txBody>
        </p:sp>
        <p:sp>
          <p:nvSpPr>
            <p:cNvPr id="7" name="TextBox 7"/>
            <p:cNvSpPr txBox="1"/>
            <p:nvPr/>
          </p:nvSpPr>
          <p:spPr>
            <a:xfrm>
              <a:off x="-488540" y="1170792"/>
              <a:ext cx="11886079" cy="3298681"/>
            </a:xfrm>
            <a:prstGeom prst="rect">
              <a:avLst/>
            </a:prstGeom>
          </p:spPr>
          <p:txBody>
            <a:bodyPr wrap="square" lIns="0" tIns="0" rIns="0" bIns="0" rtlCol="0" anchor="t">
              <a:spAutoFit/>
            </a:bodyPr>
            <a:lstStyle/>
            <a:p>
              <a:r>
                <a:rPr lang="en-US" sz="3200" dirty="0" err="1">
                  <a:solidFill>
                    <a:schemeClr val="bg1"/>
                  </a:solidFill>
                  <a:latin typeface="Source Sans Pro Italics" panose="020B0604020202020204" charset="0"/>
                </a:rPr>
                <a:t>Ritodeep</a:t>
              </a:r>
              <a:r>
                <a:rPr lang="en-US" sz="3200" dirty="0">
                  <a:solidFill>
                    <a:schemeClr val="bg1"/>
                  </a:solidFill>
                  <a:latin typeface="Source Sans Pro Italics" panose="020B0604020202020204" charset="0"/>
                </a:rPr>
                <a:t> Das (Team leader) –  7248021311</a:t>
              </a:r>
            </a:p>
            <a:p>
              <a:r>
                <a:rPr lang="en-US" sz="3200" dirty="0" err="1">
                  <a:solidFill>
                    <a:schemeClr val="bg1"/>
                  </a:solidFill>
                  <a:latin typeface="Source Sans Pro Italics" panose="020B0604020202020204" charset="0"/>
                </a:rPr>
                <a:t>Manya</a:t>
              </a:r>
              <a:r>
                <a:rPr lang="en-US" sz="3200" dirty="0">
                  <a:solidFill>
                    <a:schemeClr val="bg1"/>
                  </a:solidFill>
                  <a:latin typeface="Source Sans Pro Italics" panose="020B0604020202020204" charset="0"/>
                </a:rPr>
                <a:t> Garg – 7252970201</a:t>
              </a:r>
            </a:p>
            <a:p>
              <a:r>
                <a:rPr lang="en-US" sz="3200" dirty="0">
                  <a:solidFill>
                    <a:schemeClr val="bg1"/>
                  </a:solidFill>
                  <a:latin typeface="Source Sans Pro Italics" panose="020B0604020202020204" charset="0"/>
                </a:rPr>
                <a:t>Bhavya </a:t>
              </a:r>
              <a:r>
                <a:rPr lang="en-US" sz="3200" dirty="0" err="1">
                  <a:solidFill>
                    <a:schemeClr val="bg1"/>
                  </a:solidFill>
                  <a:latin typeface="Source Sans Pro Italics" panose="020B0604020202020204" charset="0"/>
                </a:rPr>
                <a:t>Vaid</a:t>
              </a:r>
              <a:r>
                <a:rPr lang="en-US" sz="3200" dirty="0">
                  <a:solidFill>
                    <a:schemeClr val="bg1"/>
                  </a:solidFill>
                  <a:latin typeface="Source Sans Pro Italics" panose="020B0604020202020204" charset="0"/>
                </a:rPr>
                <a:t> – 8770721263</a:t>
              </a:r>
            </a:p>
            <a:p>
              <a:r>
                <a:rPr lang="en-US" sz="3200" dirty="0">
                  <a:solidFill>
                    <a:schemeClr val="bg1"/>
                  </a:solidFill>
                  <a:latin typeface="Source Sans Pro Italics" panose="020B0604020202020204" charset="0"/>
                </a:rPr>
                <a:t>Sahil Kaling  – 7972790788</a:t>
              </a:r>
            </a:p>
            <a:p>
              <a:pPr>
                <a:lnSpc>
                  <a:spcPts val="4200"/>
                </a:lnSpc>
              </a:pPr>
              <a:endParaRPr lang="en-US" sz="3000" spc="89" dirty="0">
                <a:solidFill>
                  <a:srgbClr val="FFFFFF"/>
                </a:solidFill>
                <a:latin typeface="Source Sans Pro Italics"/>
              </a:endParaRPr>
            </a:p>
          </p:txBody>
        </p:sp>
        <p:sp>
          <p:nvSpPr>
            <p:cNvPr id="8" name="TextBox 8"/>
            <p:cNvSpPr txBox="1"/>
            <p:nvPr/>
          </p:nvSpPr>
          <p:spPr>
            <a:xfrm>
              <a:off x="451593" y="8418994"/>
              <a:ext cx="8789797" cy="666749"/>
            </a:xfrm>
            <a:prstGeom prst="rect">
              <a:avLst/>
            </a:prstGeom>
          </p:spPr>
          <p:txBody>
            <a:bodyPr lIns="0" tIns="0" rIns="0" bIns="0" rtlCol="0" anchor="t">
              <a:spAutoFit/>
            </a:bodyPr>
            <a:lstStyle/>
            <a:p>
              <a:pPr>
                <a:lnSpc>
                  <a:spcPts val="4200"/>
                </a:lnSpc>
              </a:pPr>
              <a:endParaRPr lang="en-US" sz="3000" spc="89" dirty="0">
                <a:solidFill>
                  <a:srgbClr val="FFFFFF"/>
                </a:solidFill>
                <a:latin typeface="Source Sans Pro Italics"/>
              </a:endParaRPr>
            </a:p>
          </p:txBody>
        </p:sp>
        <p:sp>
          <p:nvSpPr>
            <p:cNvPr id="9" name="TextBox 9"/>
            <p:cNvSpPr txBox="1"/>
            <p:nvPr/>
          </p:nvSpPr>
          <p:spPr>
            <a:xfrm>
              <a:off x="-488540" y="5328439"/>
              <a:ext cx="8290047" cy="723275"/>
            </a:xfrm>
            <a:prstGeom prst="rect">
              <a:avLst/>
            </a:prstGeom>
          </p:spPr>
          <p:txBody>
            <a:bodyPr wrap="square" lIns="0" tIns="0" rIns="0" bIns="0" rtlCol="0" anchor="t">
              <a:spAutoFit/>
            </a:bodyPr>
            <a:lstStyle/>
            <a:p>
              <a:pPr>
                <a:lnSpc>
                  <a:spcPts val="4200"/>
                </a:lnSpc>
              </a:pPr>
              <a:r>
                <a:rPr lang="en-US" sz="3600" spc="89" dirty="0">
                  <a:solidFill>
                    <a:srgbClr val="FFFFFF"/>
                  </a:solidFill>
                  <a:latin typeface="Source Serif Pro Bold" panose="02040803050405020204" charset="0"/>
                </a:rPr>
                <a:t>Domain : Open Innovation</a:t>
              </a:r>
            </a:p>
          </p:txBody>
        </p:sp>
      </p:grpSp>
      <p:sp>
        <p:nvSpPr>
          <p:cNvPr id="13" name="AutoShape 13"/>
          <p:cNvSpPr/>
          <p:nvPr/>
        </p:nvSpPr>
        <p:spPr>
          <a:xfrm>
            <a:off x="0" y="4350492"/>
            <a:ext cx="1573146" cy="1459560"/>
          </a:xfrm>
          <a:prstGeom prst="rect">
            <a:avLst/>
          </a:prstGeom>
          <a:solidFill>
            <a:srgbClr val="FA5916"/>
          </a:solidFill>
        </p:spPr>
      </p:sp>
      <p:pic>
        <p:nvPicPr>
          <p:cNvPr id="19" name="Graphic 18" descr="Head with gears">
            <a:extLst>
              <a:ext uri="{FF2B5EF4-FFF2-40B4-BE49-F238E27FC236}">
                <a16:creationId xmlns:a16="http://schemas.microsoft.com/office/drawing/2014/main" id="{B13E4A47-4C63-42C7-902B-3BF3F2F6A0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34200" y="1877004"/>
            <a:ext cx="914400" cy="914400"/>
          </a:xfrm>
          <a:prstGeom prst="rect">
            <a:avLst/>
          </a:prstGeom>
        </p:spPr>
      </p:pic>
      <p:pic>
        <p:nvPicPr>
          <p:cNvPr id="21" name="Graphic 20" descr="Lightbulb">
            <a:extLst>
              <a:ext uri="{FF2B5EF4-FFF2-40B4-BE49-F238E27FC236}">
                <a16:creationId xmlns:a16="http://schemas.microsoft.com/office/drawing/2014/main" id="{3A31FF2D-9C02-4F41-AFAB-489484186CF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74056" y="6824596"/>
            <a:ext cx="914400" cy="914400"/>
          </a:xfrm>
          <a:prstGeom prst="rect">
            <a:avLst/>
          </a:prstGeom>
        </p:spPr>
      </p:pic>
      <p:pic>
        <p:nvPicPr>
          <p:cNvPr id="25" name="Graphic 24">
            <a:extLst>
              <a:ext uri="{FF2B5EF4-FFF2-40B4-BE49-F238E27FC236}">
                <a16:creationId xmlns:a16="http://schemas.microsoft.com/office/drawing/2014/main" id="{456FC19F-AA32-48DF-B1F8-61854B847F9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525091" y="2995902"/>
            <a:ext cx="5175143" cy="429519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3084307" cy="7228193"/>
            <a:chOff x="0" y="0"/>
            <a:chExt cx="26260190" cy="14506976"/>
          </a:xfrm>
        </p:grpSpPr>
        <p:sp>
          <p:nvSpPr>
            <p:cNvPr id="3" name="Freeform 3"/>
            <p:cNvSpPr/>
            <p:nvPr/>
          </p:nvSpPr>
          <p:spPr>
            <a:xfrm>
              <a:off x="0" y="0"/>
              <a:ext cx="26260189" cy="14506977"/>
            </a:xfrm>
            <a:custGeom>
              <a:avLst/>
              <a:gdLst/>
              <a:ahLst/>
              <a:cxnLst/>
              <a:rect l="l" t="t" r="r" b="b"/>
              <a:pathLst>
                <a:path w="26260189" h="14506977">
                  <a:moveTo>
                    <a:pt x="0" y="0"/>
                  </a:moveTo>
                  <a:lnTo>
                    <a:pt x="0" y="14506977"/>
                  </a:lnTo>
                  <a:lnTo>
                    <a:pt x="26260189" y="14506977"/>
                  </a:lnTo>
                  <a:lnTo>
                    <a:pt x="26260189" y="0"/>
                  </a:lnTo>
                  <a:lnTo>
                    <a:pt x="0" y="0"/>
                  </a:lnTo>
                  <a:close/>
                  <a:moveTo>
                    <a:pt x="26199229" y="14446016"/>
                  </a:moveTo>
                  <a:lnTo>
                    <a:pt x="59690" y="14446016"/>
                  </a:lnTo>
                  <a:lnTo>
                    <a:pt x="59690" y="59690"/>
                  </a:lnTo>
                  <a:lnTo>
                    <a:pt x="26199229" y="59690"/>
                  </a:lnTo>
                  <a:lnTo>
                    <a:pt x="26199229" y="14446016"/>
                  </a:lnTo>
                  <a:close/>
                </a:path>
              </a:pathLst>
            </a:custGeom>
            <a:solidFill>
              <a:srgbClr val="333333"/>
            </a:solidFill>
          </p:spPr>
        </p:sp>
      </p:grpSp>
      <p:grpSp>
        <p:nvGrpSpPr>
          <p:cNvPr id="6" name="Group 6"/>
          <p:cNvGrpSpPr/>
          <p:nvPr/>
        </p:nvGrpSpPr>
        <p:grpSpPr>
          <a:xfrm>
            <a:off x="2286000" y="1744345"/>
            <a:ext cx="8983327" cy="5773050"/>
            <a:chOff x="179808" y="-1243882"/>
            <a:chExt cx="11977770" cy="7697396"/>
          </a:xfrm>
        </p:grpSpPr>
        <p:sp>
          <p:nvSpPr>
            <p:cNvPr id="7" name="TextBox 7"/>
            <p:cNvSpPr txBox="1"/>
            <p:nvPr/>
          </p:nvSpPr>
          <p:spPr>
            <a:xfrm>
              <a:off x="179808" y="-1243882"/>
              <a:ext cx="11977770" cy="1231106"/>
            </a:xfrm>
            <a:prstGeom prst="rect">
              <a:avLst/>
            </a:prstGeom>
          </p:spPr>
          <p:txBody>
            <a:bodyPr lIns="0" tIns="0" rIns="0" bIns="0" rtlCol="0" anchor="t">
              <a:spAutoFit/>
            </a:bodyPr>
            <a:lstStyle/>
            <a:p>
              <a:pPr>
                <a:lnSpc>
                  <a:spcPts val="7200"/>
                </a:lnSpc>
              </a:pPr>
              <a:r>
                <a:rPr lang="en-US" sz="6000" dirty="0">
                  <a:solidFill>
                    <a:srgbClr val="333333"/>
                  </a:solidFill>
                  <a:latin typeface="Source Serif Pro Bold"/>
                </a:rPr>
                <a:t>Problem Statement</a:t>
              </a:r>
            </a:p>
          </p:txBody>
        </p:sp>
        <p:sp>
          <p:nvSpPr>
            <p:cNvPr id="8" name="TextBox 8"/>
            <p:cNvSpPr txBox="1"/>
            <p:nvPr/>
          </p:nvSpPr>
          <p:spPr>
            <a:xfrm>
              <a:off x="179808" y="734002"/>
              <a:ext cx="11169887" cy="5719512"/>
            </a:xfrm>
            <a:prstGeom prst="rect">
              <a:avLst/>
            </a:prstGeom>
          </p:spPr>
          <p:txBody>
            <a:bodyPr lIns="0" tIns="0" rIns="0" bIns="0" rtlCol="0" anchor="t">
              <a:spAutoFit/>
            </a:bodyPr>
            <a:lstStyle/>
            <a:p>
              <a:pPr>
                <a:lnSpc>
                  <a:spcPts val="4200"/>
                </a:lnSpc>
              </a:pPr>
              <a:r>
                <a:rPr lang="en-US" sz="3200" b="0" i="0" dirty="0">
                  <a:solidFill>
                    <a:srgbClr val="202124"/>
                  </a:solidFill>
                  <a:effectLst/>
                  <a:latin typeface="Roboto" panose="02000000000000000000" pitchFamily="2" charset="0"/>
                </a:rPr>
                <a:t>Orphans and elderly residents in nursing facilities are deprived of fundamental requirements for daily care. Decent clothing is one of these needs. Additionally, local apparel shops, particularly during the lockdown, have seen a decrease in sales. We want to address both of these concerns with our approach.</a:t>
              </a:r>
            </a:p>
            <a:p>
              <a:pPr>
                <a:lnSpc>
                  <a:spcPts val="4200"/>
                </a:lnSpc>
              </a:pPr>
              <a:endParaRPr lang="en-US" sz="3000" dirty="0">
                <a:solidFill>
                  <a:srgbClr val="333333"/>
                </a:solidFill>
                <a:latin typeface="Source Serif Pro"/>
              </a:endParaRPr>
            </a:p>
          </p:txBody>
        </p:sp>
      </p:grpSp>
      <p:sp>
        <p:nvSpPr>
          <p:cNvPr id="9" name="AutoShape 9"/>
          <p:cNvSpPr/>
          <p:nvPr/>
        </p:nvSpPr>
        <p:spPr>
          <a:xfrm>
            <a:off x="0" y="3913017"/>
            <a:ext cx="1573146" cy="1459560"/>
          </a:xfrm>
          <a:prstGeom prst="rect">
            <a:avLst/>
          </a:prstGeom>
          <a:solidFill>
            <a:srgbClr val="FA5916"/>
          </a:solidFill>
        </p:spPr>
      </p:sp>
      <p:pic>
        <p:nvPicPr>
          <p:cNvPr id="14" name="Graphic 13">
            <a:extLst>
              <a:ext uri="{FF2B5EF4-FFF2-40B4-BE49-F238E27FC236}">
                <a16:creationId xmlns:a16="http://schemas.microsoft.com/office/drawing/2014/main" id="{078614A8-6EE4-41FB-B36F-2FF52A61A87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87046" y="3327772"/>
            <a:ext cx="9600954" cy="695922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1DF5EB8A-B7A4-42D6-9981-E7AD723352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3272" y="4421332"/>
            <a:ext cx="5519774" cy="3992928"/>
          </a:xfrm>
          <a:prstGeom prst="rect">
            <a:avLst/>
          </a:prstGeom>
        </p:spPr>
      </p:pic>
      <p:sp>
        <p:nvSpPr>
          <p:cNvPr id="2" name="AutoShape 2"/>
          <p:cNvSpPr/>
          <p:nvPr/>
        </p:nvSpPr>
        <p:spPr>
          <a:xfrm>
            <a:off x="1371600" y="1750833"/>
            <a:ext cx="16230600" cy="7467600"/>
          </a:xfrm>
          <a:prstGeom prst="rect">
            <a:avLst/>
          </a:prstGeom>
          <a:solidFill>
            <a:srgbClr val="FFFFFF"/>
          </a:solidFill>
        </p:spPr>
        <p:txBody>
          <a:bodyPr/>
          <a:lstStyle/>
          <a:p>
            <a:pPr marL="0" indent="0">
              <a:buNone/>
            </a:pPr>
            <a:endParaRPr lang="en-US" dirty="0"/>
          </a:p>
        </p:txBody>
      </p:sp>
      <p:sp>
        <p:nvSpPr>
          <p:cNvPr id="3" name="TextBox 3"/>
          <p:cNvSpPr txBox="1"/>
          <p:nvPr/>
        </p:nvSpPr>
        <p:spPr>
          <a:xfrm>
            <a:off x="2819400" y="4681835"/>
            <a:ext cx="4950319" cy="923330"/>
          </a:xfrm>
          <a:prstGeom prst="rect">
            <a:avLst/>
          </a:prstGeom>
        </p:spPr>
        <p:txBody>
          <a:bodyPr lIns="0" tIns="0" rIns="0" bIns="0" rtlCol="0" anchor="t">
            <a:spAutoFit/>
          </a:bodyPr>
          <a:lstStyle/>
          <a:p>
            <a:pPr>
              <a:lnSpc>
                <a:spcPts val="7200"/>
              </a:lnSpc>
            </a:pPr>
            <a:r>
              <a:rPr lang="en-US" sz="6000" dirty="0">
                <a:solidFill>
                  <a:srgbClr val="333333"/>
                </a:solidFill>
                <a:latin typeface="Source Serif Pro Bold"/>
              </a:rPr>
              <a:t>ABSTRACT</a:t>
            </a:r>
          </a:p>
        </p:txBody>
      </p:sp>
      <p:grpSp>
        <p:nvGrpSpPr>
          <p:cNvPr id="4" name="Group 4"/>
          <p:cNvGrpSpPr/>
          <p:nvPr/>
        </p:nvGrpSpPr>
        <p:grpSpPr>
          <a:xfrm>
            <a:off x="8153400" y="1943100"/>
            <a:ext cx="11277600" cy="7010400"/>
            <a:chOff x="0" y="0"/>
            <a:chExt cx="11042349" cy="5283200"/>
          </a:xfrm>
        </p:grpSpPr>
        <p:grpSp>
          <p:nvGrpSpPr>
            <p:cNvPr id="5" name="Group 5"/>
            <p:cNvGrpSpPr/>
            <p:nvPr/>
          </p:nvGrpSpPr>
          <p:grpSpPr>
            <a:xfrm>
              <a:off x="0" y="0"/>
              <a:ext cx="8432800" cy="5283200"/>
              <a:chOff x="0" y="0"/>
              <a:chExt cx="12693465" cy="7952532"/>
            </a:xfrm>
          </p:grpSpPr>
          <p:sp>
            <p:nvSpPr>
              <p:cNvPr id="6" name="Freeform 6"/>
              <p:cNvSpPr/>
              <p:nvPr/>
            </p:nvSpPr>
            <p:spPr>
              <a:xfrm>
                <a:off x="0" y="0"/>
                <a:ext cx="12693466" cy="7952532"/>
              </a:xfrm>
              <a:custGeom>
                <a:avLst/>
                <a:gdLst/>
                <a:ahLst/>
                <a:cxnLst/>
                <a:rect l="l" t="t" r="r" b="b"/>
                <a:pathLst>
                  <a:path w="12693466" h="7952532">
                    <a:moveTo>
                      <a:pt x="0" y="0"/>
                    </a:moveTo>
                    <a:lnTo>
                      <a:pt x="0" y="7952532"/>
                    </a:lnTo>
                    <a:lnTo>
                      <a:pt x="12693466" y="7952532"/>
                    </a:lnTo>
                    <a:lnTo>
                      <a:pt x="12693466" y="0"/>
                    </a:lnTo>
                    <a:lnTo>
                      <a:pt x="0" y="0"/>
                    </a:lnTo>
                    <a:close/>
                    <a:moveTo>
                      <a:pt x="12632505" y="7891573"/>
                    </a:moveTo>
                    <a:lnTo>
                      <a:pt x="59690" y="7891573"/>
                    </a:lnTo>
                    <a:lnTo>
                      <a:pt x="59690" y="59690"/>
                    </a:lnTo>
                    <a:lnTo>
                      <a:pt x="12632505" y="59690"/>
                    </a:lnTo>
                    <a:lnTo>
                      <a:pt x="12632505" y="7891573"/>
                    </a:lnTo>
                    <a:close/>
                  </a:path>
                </a:pathLst>
              </a:custGeom>
              <a:solidFill>
                <a:srgbClr val="333333"/>
              </a:solidFill>
            </p:spPr>
          </p:sp>
        </p:grpSp>
        <p:sp>
          <p:nvSpPr>
            <p:cNvPr id="7" name="TextBox 7"/>
            <p:cNvSpPr txBox="1"/>
            <p:nvPr/>
          </p:nvSpPr>
          <p:spPr>
            <a:xfrm>
              <a:off x="475949" y="783005"/>
              <a:ext cx="10566400" cy="613928"/>
            </a:xfrm>
            <a:prstGeom prst="rect">
              <a:avLst/>
            </a:prstGeom>
          </p:spPr>
          <p:txBody>
            <a:bodyPr wrap="square" lIns="0" tIns="0" rIns="0" bIns="0" rtlCol="0" anchor="t">
              <a:spAutoFit/>
            </a:bodyPr>
            <a:lstStyle/>
            <a:p>
              <a:pPr>
                <a:lnSpc>
                  <a:spcPts val="4200"/>
                </a:lnSpc>
              </a:pPr>
              <a:endParaRPr lang="en-US" sz="3000" dirty="0">
                <a:solidFill>
                  <a:srgbClr val="333333"/>
                </a:solidFill>
                <a:latin typeface="Source Serif Pro"/>
              </a:endParaRPr>
            </a:p>
          </p:txBody>
        </p:sp>
      </p:grpSp>
      <p:sp>
        <p:nvSpPr>
          <p:cNvPr id="8" name="AutoShape 8"/>
          <p:cNvSpPr/>
          <p:nvPr/>
        </p:nvSpPr>
        <p:spPr>
          <a:xfrm>
            <a:off x="16714854" y="4421332"/>
            <a:ext cx="1573146" cy="1459560"/>
          </a:xfrm>
          <a:prstGeom prst="rect">
            <a:avLst/>
          </a:prstGeom>
          <a:solidFill>
            <a:srgbClr val="FA5916"/>
          </a:solidFill>
        </p:spPr>
      </p:sp>
      <p:sp>
        <p:nvSpPr>
          <p:cNvPr id="11" name="TextBox 10">
            <a:extLst>
              <a:ext uri="{FF2B5EF4-FFF2-40B4-BE49-F238E27FC236}">
                <a16:creationId xmlns:a16="http://schemas.microsoft.com/office/drawing/2014/main" id="{64683C49-BDB5-400E-8F47-88690AEEA9AA}"/>
              </a:ext>
            </a:extLst>
          </p:cNvPr>
          <p:cNvSpPr txBox="1"/>
          <p:nvPr/>
        </p:nvSpPr>
        <p:spPr>
          <a:xfrm>
            <a:off x="8331903" y="2942897"/>
            <a:ext cx="8255450" cy="4401205"/>
          </a:xfrm>
          <a:prstGeom prst="rect">
            <a:avLst/>
          </a:prstGeom>
          <a:noFill/>
        </p:spPr>
        <p:txBody>
          <a:bodyPr wrap="square">
            <a:spAutoFit/>
          </a:bodyPr>
          <a:lstStyle/>
          <a:p>
            <a:pPr marL="0" indent="0">
              <a:buNone/>
            </a:pPr>
            <a:r>
              <a:rPr lang="en-US" sz="2800" b="0" i="0" dirty="0">
                <a:solidFill>
                  <a:srgbClr val="202124"/>
                </a:solidFill>
                <a:effectLst/>
                <a:latin typeface="Source Serif Pro" panose="02040603050405020204" pitchFamily="18" charset="0"/>
                <a:ea typeface="Source Serif Pro" panose="02040603050405020204" pitchFamily="18" charset="0"/>
              </a:rPr>
              <a:t>We want to build a website that will serve as a hub for donors, orphanages/old age homes, and local businesses. A donor may log on to the website, choose the organization to which he or she wants to donate, and earn points depending on the number of clothes donated. These points will be redeemed at local clothing stores. This provides an incentive for the donor while also benefiting local companies. Additionally, the orphanages/old age homes get access to decent clothes.</a:t>
            </a:r>
            <a:endParaRPr lang="en-US" sz="2800" dirty="0">
              <a:latin typeface="Source Serif Pro" panose="02040603050405020204" pitchFamily="18" charset="0"/>
              <a:ea typeface="Source Serif Pro" panose="02040603050405020204" pitchFamily="18" charset="0"/>
            </a:endParaRPr>
          </a:p>
        </p:txBody>
      </p:sp>
      <p:pic>
        <p:nvPicPr>
          <p:cNvPr id="12" name="Picture 24">
            <a:extLst>
              <a:ext uri="{FF2B5EF4-FFF2-40B4-BE49-F238E27FC236}">
                <a16:creationId xmlns:a16="http://schemas.microsoft.com/office/drawing/2014/main" id="{C1E66C7E-B34B-4448-9F5A-AC916660A48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173200" y="7046313"/>
            <a:ext cx="980111" cy="980111"/>
          </a:xfrm>
          <a:prstGeom prst="rect">
            <a:avLst/>
          </a:prstGeom>
        </p:spPr>
      </p:pic>
      <p:pic>
        <p:nvPicPr>
          <p:cNvPr id="14" name="Graphic 13">
            <a:extLst>
              <a:ext uri="{FF2B5EF4-FFF2-40B4-BE49-F238E27FC236}">
                <a16:creationId xmlns:a16="http://schemas.microsoft.com/office/drawing/2014/main" id="{12A14A90-823E-4390-9BA0-F4EC745E5F5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35790" y="5752265"/>
            <a:ext cx="2576185" cy="306408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09676" y="1055345"/>
            <a:ext cx="14844924" cy="8964955"/>
            <a:chOff x="0" y="0"/>
            <a:chExt cx="28799680" cy="16463321"/>
          </a:xfrm>
        </p:grpSpPr>
        <p:sp>
          <p:nvSpPr>
            <p:cNvPr id="3" name="Freeform 3"/>
            <p:cNvSpPr/>
            <p:nvPr/>
          </p:nvSpPr>
          <p:spPr>
            <a:xfrm>
              <a:off x="0" y="0"/>
              <a:ext cx="28799681" cy="16463322"/>
            </a:xfrm>
            <a:custGeom>
              <a:avLst/>
              <a:gdLst/>
              <a:ahLst/>
              <a:cxnLst/>
              <a:rect l="l" t="t" r="r" b="b"/>
              <a:pathLst>
                <a:path w="28799681" h="16463322">
                  <a:moveTo>
                    <a:pt x="0" y="0"/>
                  </a:moveTo>
                  <a:lnTo>
                    <a:pt x="0" y="16463322"/>
                  </a:lnTo>
                  <a:lnTo>
                    <a:pt x="28799681" y="16463322"/>
                  </a:lnTo>
                  <a:lnTo>
                    <a:pt x="28799681" y="0"/>
                  </a:lnTo>
                  <a:lnTo>
                    <a:pt x="0" y="0"/>
                  </a:lnTo>
                  <a:close/>
                  <a:moveTo>
                    <a:pt x="28738720" y="16402362"/>
                  </a:moveTo>
                  <a:lnTo>
                    <a:pt x="59690" y="16402362"/>
                  </a:lnTo>
                  <a:lnTo>
                    <a:pt x="59690" y="59690"/>
                  </a:lnTo>
                  <a:lnTo>
                    <a:pt x="28738720" y="59690"/>
                  </a:lnTo>
                  <a:lnTo>
                    <a:pt x="28738720" y="16402362"/>
                  </a:lnTo>
                  <a:close/>
                </a:path>
              </a:pathLst>
            </a:custGeom>
            <a:solidFill>
              <a:srgbClr val="333333"/>
            </a:solidFill>
          </p:spPr>
        </p:sp>
      </p:grpSp>
      <p:sp>
        <p:nvSpPr>
          <p:cNvPr id="4" name="AutoShape 4"/>
          <p:cNvSpPr/>
          <p:nvPr/>
        </p:nvSpPr>
        <p:spPr>
          <a:xfrm>
            <a:off x="0" y="0"/>
            <a:ext cx="9625049" cy="11077492"/>
          </a:xfrm>
          <a:prstGeom prst="rect">
            <a:avLst/>
          </a:prstGeom>
          <a:solidFill>
            <a:srgbClr val="333333"/>
          </a:solidFill>
        </p:spPr>
      </p:sp>
      <p:sp>
        <p:nvSpPr>
          <p:cNvPr id="5" name="TextBox 5"/>
          <p:cNvSpPr txBox="1"/>
          <p:nvPr/>
        </p:nvSpPr>
        <p:spPr>
          <a:xfrm>
            <a:off x="2909676" y="4229100"/>
            <a:ext cx="5255361" cy="923330"/>
          </a:xfrm>
          <a:prstGeom prst="rect">
            <a:avLst/>
          </a:prstGeom>
        </p:spPr>
        <p:txBody>
          <a:bodyPr lIns="0" tIns="0" rIns="0" bIns="0" rtlCol="0" anchor="t">
            <a:spAutoFit/>
          </a:bodyPr>
          <a:lstStyle/>
          <a:p>
            <a:pPr>
              <a:lnSpc>
                <a:spcPts val="7200"/>
              </a:lnSpc>
            </a:pPr>
            <a:r>
              <a:rPr lang="en-US" sz="6000" dirty="0">
                <a:solidFill>
                  <a:srgbClr val="FFFFFF"/>
                </a:solidFill>
                <a:latin typeface="Source Serif Pro Bold"/>
              </a:rPr>
              <a:t>NOVELTY</a:t>
            </a:r>
          </a:p>
        </p:txBody>
      </p:sp>
      <p:sp>
        <p:nvSpPr>
          <p:cNvPr id="6" name="TextBox 6"/>
          <p:cNvSpPr txBox="1"/>
          <p:nvPr/>
        </p:nvSpPr>
        <p:spPr>
          <a:xfrm>
            <a:off x="10058400" y="2019300"/>
            <a:ext cx="7509164" cy="5909310"/>
          </a:xfrm>
          <a:prstGeom prst="rect">
            <a:avLst/>
          </a:prstGeom>
        </p:spPr>
        <p:txBody>
          <a:bodyPr wrap="square" lIns="0" tIns="0" rIns="0" bIns="0" rtlCol="0" anchor="t">
            <a:spAutoFit/>
          </a:bodyPr>
          <a:lstStyle/>
          <a:p>
            <a:pPr marL="457200" indent="-457200">
              <a:buFont typeface="Wingdings" panose="05000000000000000000" pitchFamily="2" charset="2"/>
              <a:buChar char="q"/>
            </a:pPr>
            <a:r>
              <a:rPr lang="en-US" sz="3200" b="0" i="0" dirty="0">
                <a:solidFill>
                  <a:srgbClr val="202124"/>
                </a:solidFill>
                <a:effectLst/>
                <a:latin typeface="Source Serif Pro" panose="02040603050405020204" pitchFamily="18" charset="0"/>
                <a:ea typeface="Source Serif Pro" panose="02040603050405020204" pitchFamily="18" charset="0"/>
              </a:rPr>
              <a:t>There are tons of sites which urge people to donate clothes to orphanages/old age homes but they don’t provide any incentive to the donor. </a:t>
            </a:r>
          </a:p>
          <a:p>
            <a:pPr marL="457200" indent="-457200">
              <a:buFont typeface="Wingdings" panose="05000000000000000000" pitchFamily="2" charset="2"/>
              <a:buChar char="q"/>
            </a:pPr>
            <a:r>
              <a:rPr lang="en-US" sz="3200" b="0" i="0" dirty="0">
                <a:solidFill>
                  <a:srgbClr val="202124"/>
                </a:solidFill>
                <a:effectLst/>
                <a:latin typeface="Source Serif Pro" panose="02040603050405020204" pitchFamily="18" charset="0"/>
                <a:ea typeface="Source Serif Pro" panose="02040603050405020204" pitchFamily="18" charset="0"/>
              </a:rPr>
              <a:t>We are providing services to three parties at once which stands out in our model. </a:t>
            </a:r>
          </a:p>
          <a:p>
            <a:pPr marL="457200" indent="-457200">
              <a:buFont typeface="Wingdings" panose="05000000000000000000" pitchFamily="2" charset="2"/>
              <a:buChar char="q"/>
            </a:pPr>
            <a:r>
              <a:rPr lang="en-US" sz="3200" b="0" i="0" dirty="0">
                <a:solidFill>
                  <a:srgbClr val="202124"/>
                </a:solidFill>
                <a:effectLst/>
                <a:latin typeface="Source Serif Pro" panose="02040603050405020204" pitchFamily="18" charset="0"/>
                <a:ea typeface="Source Serif Pro" panose="02040603050405020204" pitchFamily="18" charset="0"/>
              </a:rPr>
              <a:t>When the user uploads something to donate on our website we'd verify it using smart contracts and then after it is verified the user will get credits.</a:t>
            </a:r>
            <a:endParaRPr lang="en-US" sz="3200" dirty="0">
              <a:latin typeface="Source Serif Pro" panose="02040603050405020204" pitchFamily="18" charset="0"/>
              <a:ea typeface="Source Serif Pro" panose="02040603050405020204" pitchFamily="18" charset="0"/>
            </a:endParaRPr>
          </a:p>
        </p:txBody>
      </p:sp>
      <p:sp>
        <p:nvSpPr>
          <p:cNvPr id="7" name="AutoShape 7"/>
          <p:cNvSpPr/>
          <p:nvPr/>
        </p:nvSpPr>
        <p:spPr>
          <a:xfrm>
            <a:off x="0" y="4385144"/>
            <a:ext cx="1573146" cy="1459560"/>
          </a:xfrm>
          <a:prstGeom prst="rect">
            <a:avLst/>
          </a:prstGeom>
          <a:solidFill>
            <a:srgbClr val="FA5916"/>
          </a:solidFill>
        </p:spPr>
      </p:sp>
      <p:pic>
        <p:nvPicPr>
          <p:cNvPr id="9" name="Picture 16">
            <a:extLst>
              <a:ext uri="{FF2B5EF4-FFF2-40B4-BE49-F238E27FC236}">
                <a16:creationId xmlns:a16="http://schemas.microsoft.com/office/drawing/2014/main" id="{86740321-E9BD-418A-851A-D6D1B5CEADF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884012" y="8030784"/>
            <a:ext cx="896252" cy="1723561"/>
          </a:xfrm>
          <a:prstGeom prst="rect">
            <a:avLst/>
          </a:prstGeom>
        </p:spPr>
      </p:pic>
      <p:pic>
        <p:nvPicPr>
          <p:cNvPr id="14" name="Graphic 13">
            <a:extLst>
              <a:ext uri="{FF2B5EF4-FFF2-40B4-BE49-F238E27FC236}">
                <a16:creationId xmlns:a16="http://schemas.microsoft.com/office/drawing/2014/main" id="{8606E703-986D-412A-8D8B-F7521EE2D5E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6259" y="6191466"/>
            <a:ext cx="5519774" cy="399292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grpSp>
        <p:nvGrpSpPr>
          <p:cNvPr id="2" name="Group 2"/>
          <p:cNvGrpSpPr/>
          <p:nvPr/>
        </p:nvGrpSpPr>
        <p:grpSpPr>
          <a:xfrm>
            <a:off x="1514480" y="1721561"/>
            <a:ext cx="15259040" cy="6843879"/>
            <a:chOff x="0" y="0"/>
            <a:chExt cx="30624876" cy="13735657"/>
          </a:xfrm>
        </p:grpSpPr>
        <p:sp>
          <p:nvSpPr>
            <p:cNvPr id="3" name="Freeform 3"/>
            <p:cNvSpPr/>
            <p:nvPr/>
          </p:nvSpPr>
          <p:spPr>
            <a:xfrm>
              <a:off x="0" y="0"/>
              <a:ext cx="30624875" cy="13735658"/>
            </a:xfrm>
            <a:custGeom>
              <a:avLst/>
              <a:gdLst/>
              <a:ahLst/>
              <a:cxnLst/>
              <a:rect l="l" t="t" r="r" b="b"/>
              <a:pathLst>
                <a:path w="30624875" h="13735658">
                  <a:moveTo>
                    <a:pt x="0" y="0"/>
                  </a:moveTo>
                  <a:lnTo>
                    <a:pt x="0" y="13735658"/>
                  </a:lnTo>
                  <a:lnTo>
                    <a:pt x="30624875" y="13735658"/>
                  </a:lnTo>
                  <a:lnTo>
                    <a:pt x="30624875" y="0"/>
                  </a:lnTo>
                  <a:lnTo>
                    <a:pt x="0" y="0"/>
                  </a:lnTo>
                  <a:close/>
                  <a:moveTo>
                    <a:pt x="30563914" y="13674697"/>
                  </a:moveTo>
                  <a:lnTo>
                    <a:pt x="59690" y="13674697"/>
                  </a:lnTo>
                  <a:lnTo>
                    <a:pt x="59690" y="59690"/>
                  </a:lnTo>
                  <a:lnTo>
                    <a:pt x="30563914" y="59690"/>
                  </a:lnTo>
                  <a:lnTo>
                    <a:pt x="30563914" y="13674697"/>
                  </a:lnTo>
                  <a:close/>
                </a:path>
              </a:pathLst>
            </a:custGeom>
            <a:solidFill>
              <a:srgbClr val="FFFFFF"/>
            </a:solidFill>
          </p:spPr>
        </p:sp>
      </p:grpSp>
      <p:grpSp>
        <p:nvGrpSpPr>
          <p:cNvPr id="4" name="Group 4"/>
          <p:cNvGrpSpPr/>
          <p:nvPr/>
        </p:nvGrpSpPr>
        <p:grpSpPr>
          <a:xfrm>
            <a:off x="2220461" y="419100"/>
            <a:ext cx="7061609" cy="7190445"/>
            <a:chOff x="-650724" y="-3677759"/>
            <a:chExt cx="9415479" cy="9587258"/>
          </a:xfrm>
        </p:grpSpPr>
        <p:sp>
          <p:nvSpPr>
            <p:cNvPr id="5" name="TextBox 5"/>
            <p:cNvSpPr txBox="1"/>
            <p:nvPr/>
          </p:nvSpPr>
          <p:spPr>
            <a:xfrm>
              <a:off x="-650724" y="-3677759"/>
              <a:ext cx="9415479" cy="1231107"/>
            </a:xfrm>
            <a:prstGeom prst="rect">
              <a:avLst/>
            </a:prstGeom>
          </p:spPr>
          <p:txBody>
            <a:bodyPr wrap="square" lIns="0" tIns="0" rIns="0" bIns="0" rtlCol="0" anchor="t">
              <a:spAutoFit/>
            </a:bodyPr>
            <a:lstStyle/>
            <a:p>
              <a:pPr>
                <a:lnSpc>
                  <a:spcPts val="7200"/>
                </a:lnSpc>
              </a:pPr>
              <a:r>
                <a:rPr lang="en-US" sz="6000" dirty="0">
                  <a:solidFill>
                    <a:srgbClr val="FFFFFF"/>
                  </a:solidFill>
                  <a:latin typeface="Source Serif Pro Bold"/>
                </a:rPr>
                <a:t>Technology Stack</a:t>
              </a:r>
            </a:p>
          </p:txBody>
        </p:sp>
        <p:sp>
          <p:nvSpPr>
            <p:cNvPr id="6" name="TextBox 6"/>
            <p:cNvSpPr txBox="1"/>
            <p:nvPr/>
          </p:nvSpPr>
          <p:spPr>
            <a:xfrm>
              <a:off x="-258539" y="-528160"/>
              <a:ext cx="6705600" cy="6437659"/>
            </a:xfrm>
            <a:prstGeom prst="rect">
              <a:avLst/>
            </a:prstGeom>
          </p:spPr>
          <p:txBody>
            <a:bodyPr wrap="square" lIns="0" tIns="0" rIns="0" bIns="0" rtlCol="0" anchor="t">
              <a:spAutoFit/>
            </a:bodyPr>
            <a:lstStyle/>
            <a:p>
              <a:pPr marL="457200" indent="-457200">
                <a:lnSpc>
                  <a:spcPts val="4200"/>
                </a:lnSpc>
                <a:buFont typeface="Wingdings" panose="05000000000000000000" pitchFamily="2" charset="2"/>
                <a:buChar char="q"/>
              </a:pPr>
              <a:r>
                <a:rPr lang="en-US" sz="3000" dirty="0">
                  <a:solidFill>
                    <a:srgbClr val="FFFFFF"/>
                  </a:solidFill>
                  <a:latin typeface="Source Serif Pro"/>
                </a:rPr>
                <a:t>HTML</a:t>
              </a:r>
            </a:p>
            <a:p>
              <a:pPr marL="457200" indent="-457200">
                <a:lnSpc>
                  <a:spcPts val="4200"/>
                </a:lnSpc>
                <a:buFont typeface="Wingdings" panose="05000000000000000000" pitchFamily="2" charset="2"/>
                <a:buChar char="q"/>
              </a:pPr>
              <a:r>
                <a:rPr lang="en-US" sz="3000" dirty="0">
                  <a:solidFill>
                    <a:srgbClr val="FFFFFF"/>
                  </a:solidFill>
                  <a:latin typeface="Source Serif Pro"/>
                </a:rPr>
                <a:t>CSS</a:t>
              </a:r>
            </a:p>
            <a:p>
              <a:pPr marL="457200" indent="-457200">
                <a:lnSpc>
                  <a:spcPts val="4200"/>
                </a:lnSpc>
                <a:buFont typeface="Wingdings" panose="05000000000000000000" pitchFamily="2" charset="2"/>
                <a:buChar char="q"/>
              </a:pPr>
              <a:r>
                <a:rPr lang="en-US" sz="3000" dirty="0">
                  <a:solidFill>
                    <a:srgbClr val="FFFFFF"/>
                  </a:solidFill>
                  <a:latin typeface="Source Serif Pro"/>
                </a:rPr>
                <a:t>JS</a:t>
              </a:r>
            </a:p>
            <a:p>
              <a:pPr marL="457200" indent="-457200">
                <a:lnSpc>
                  <a:spcPts val="4200"/>
                </a:lnSpc>
                <a:buFont typeface="Wingdings" panose="05000000000000000000" pitchFamily="2" charset="2"/>
                <a:buChar char="q"/>
              </a:pPr>
              <a:r>
                <a:rPr lang="en-US" sz="3000" dirty="0" err="1">
                  <a:solidFill>
                    <a:srgbClr val="FFFFFF"/>
                  </a:solidFill>
                  <a:latin typeface="Source Serif Pro"/>
                </a:rPr>
                <a:t>NodeJs</a:t>
              </a:r>
              <a:endParaRPr lang="en-US" sz="3000" dirty="0">
                <a:solidFill>
                  <a:srgbClr val="FFFFFF"/>
                </a:solidFill>
                <a:latin typeface="Source Serif Pro"/>
              </a:endParaRPr>
            </a:p>
            <a:p>
              <a:pPr marL="457200" indent="-457200">
                <a:lnSpc>
                  <a:spcPts val="4200"/>
                </a:lnSpc>
                <a:buFont typeface="Wingdings" panose="05000000000000000000" pitchFamily="2" charset="2"/>
                <a:buChar char="q"/>
              </a:pPr>
              <a:r>
                <a:rPr lang="en-US" sz="3000" dirty="0" err="1">
                  <a:solidFill>
                    <a:srgbClr val="FFFFFF"/>
                  </a:solidFill>
                  <a:latin typeface="Source Serif Pro"/>
                </a:rPr>
                <a:t>MongoDb</a:t>
              </a:r>
              <a:endParaRPr lang="en-US" sz="3000" dirty="0">
                <a:solidFill>
                  <a:srgbClr val="FFFFFF"/>
                </a:solidFill>
                <a:latin typeface="Source Serif Pro"/>
              </a:endParaRPr>
            </a:p>
            <a:p>
              <a:pPr marL="457200" indent="-457200">
                <a:lnSpc>
                  <a:spcPts val="4200"/>
                </a:lnSpc>
                <a:buFont typeface="Wingdings" panose="05000000000000000000" pitchFamily="2" charset="2"/>
                <a:buChar char="q"/>
              </a:pPr>
              <a:r>
                <a:rPr lang="en-US" sz="3000" dirty="0">
                  <a:solidFill>
                    <a:srgbClr val="FFFFFF"/>
                  </a:solidFill>
                  <a:latin typeface="Source Serif Pro"/>
                </a:rPr>
                <a:t>Express</a:t>
              </a:r>
            </a:p>
            <a:p>
              <a:pPr marL="457200" indent="-457200">
                <a:lnSpc>
                  <a:spcPts val="4200"/>
                </a:lnSpc>
                <a:buFont typeface="Wingdings" panose="05000000000000000000" pitchFamily="2" charset="2"/>
                <a:buChar char="q"/>
              </a:pPr>
              <a:r>
                <a:rPr lang="en-US" sz="3000" dirty="0">
                  <a:solidFill>
                    <a:srgbClr val="FFFFFF"/>
                  </a:solidFill>
                  <a:latin typeface="Source Serif Pro"/>
                </a:rPr>
                <a:t>Web3</a:t>
              </a:r>
            </a:p>
            <a:p>
              <a:pPr marL="457200" indent="-457200">
                <a:lnSpc>
                  <a:spcPts val="4200"/>
                </a:lnSpc>
                <a:buFont typeface="Wingdings" panose="05000000000000000000" pitchFamily="2" charset="2"/>
                <a:buChar char="q"/>
              </a:pPr>
              <a:r>
                <a:rPr lang="en-US" sz="3000" dirty="0">
                  <a:solidFill>
                    <a:srgbClr val="FFFFFF"/>
                  </a:solidFill>
                  <a:latin typeface="Source Serif Pro"/>
                </a:rPr>
                <a:t>Blockchain</a:t>
              </a:r>
            </a:p>
            <a:p>
              <a:pPr>
                <a:lnSpc>
                  <a:spcPts val="4200"/>
                </a:lnSpc>
              </a:pPr>
              <a:endParaRPr lang="en-US" sz="3000" dirty="0">
                <a:solidFill>
                  <a:srgbClr val="FFFFFF"/>
                </a:solidFill>
                <a:latin typeface="Source Serif Pro"/>
              </a:endParaRPr>
            </a:p>
          </p:txBody>
        </p:sp>
      </p:grpSp>
      <p:pic>
        <p:nvPicPr>
          <p:cNvPr id="11" name="Picture 10">
            <a:extLst>
              <a:ext uri="{FF2B5EF4-FFF2-40B4-BE49-F238E27FC236}">
                <a16:creationId xmlns:a16="http://schemas.microsoft.com/office/drawing/2014/main" id="{E2D39AE2-4475-4B45-AF7D-DC18C05F91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40071" y="1813959"/>
            <a:ext cx="6712667" cy="6659082"/>
          </a:xfrm>
          <a:prstGeom prst="rect">
            <a:avLst/>
          </a:prstGeom>
        </p:spPr>
      </p:pic>
      <p:sp>
        <p:nvSpPr>
          <p:cNvPr id="12" name="AutoShape 8">
            <a:extLst>
              <a:ext uri="{FF2B5EF4-FFF2-40B4-BE49-F238E27FC236}">
                <a16:creationId xmlns:a16="http://schemas.microsoft.com/office/drawing/2014/main" id="{C41B6F67-D78B-4CCF-819B-F57D4A033DD3}"/>
              </a:ext>
            </a:extLst>
          </p:cNvPr>
          <p:cNvSpPr/>
          <p:nvPr/>
        </p:nvSpPr>
        <p:spPr>
          <a:xfrm>
            <a:off x="16773520" y="4421332"/>
            <a:ext cx="1514480" cy="1459560"/>
          </a:xfrm>
          <a:prstGeom prst="rect">
            <a:avLst/>
          </a:prstGeom>
          <a:solidFill>
            <a:srgbClr val="FA5916"/>
          </a:solid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grpSp>
        <p:nvGrpSpPr>
          <p:cNvPr id="2" name="Group 2"/>
          <p:cNvGrpSpPr/>
          <p:nvPr/>
        </p:nvGrpSpPr>
        <p:grpSpPr>
          <a:xfrm>
            <a:off x="1676400" y="2933700"/>
            <a:ext cx="6858000" cy="3505200"/>
            <a:chOff x="0" y="0"/>
            <a:chExt cx="13673872" cy="12946793"/>
          </a:xfrm>
        </p:grpSpPr>
        <p:sp>
          <p:nvSpPr>
            <p:cNvPr id="3" name="Freeform 3"/>
            <p:cNvSpPr/>
            <p:nvPr/>
          </p:nvSpPr>
          <p:spPr>
            <a:xfrm>
              <a:off x="0" y="0"/>
              <a:ext cx="13673872" cy="12946793"/>
            </a:xfrm>
            <a:custGeom>
              <a:avLst/>
              <a:gdLst/>
              <a:ahLst/>
              <a:cxnLst/>
              <a:rect l="l" t="t" r="r" b="b"/>
              <a:pathLst>
                <a:path w="13673872" h="12946793">
                  <a:moveTo>
                    <a:pt x="0" y="0"/>
                  </a:moveTo>
                  <a:lnTo>
                    <a:pt x="0" y="12946793"/>
                  </a:lnTo>
                  <a:lnTo>
                    <a:pt x="13673872" y="12946793"/>
                  </a:lnTo>
                  <a:lnTo>
                    <a:pt x="13673872" y="0"/>
                  </a:lnTo>
                  <a:lnTo>
                    <a:pt x="0" y="0"/>
                  </a:lnTo>
                  <a:close/>
                  <a:moveTo>
                    <a:pt x="13612912" y="12885833"/>
                  </a:moveTo>
                  <a:lnTo>
                    <a:pt x="59690" y="12885833"/>
                  </a:lnTo>
                  <a:lnTo>
                    <a:pt x="59690" y="59690"/>
                  </a:lnTo>
                  <a:lnTo>
                    <a:pt x="13612912" y="59690"/>
                  </a:lnTo>
                  <a:lnTo>
                    <a:pt x="13612912" y="12885833"/>
                  </a:lnTo>
                  <a:close/>
                </a:path>
              </a:pathLst>
            </a:custGeom>
            <a:solidFill>
              <a:srgbClr val="FFFFFF"/>
            </a:solidFill>
          </p:spPr>
        </p:sp>
      </p:grpSp>
      <p:grpSp>
        <p:nvGrpSpPr>
          <p:cNvPr id="4" name="Group 4"/>
          <p:cNvGrpSpPr/>
          <p:nvPr/>
        </p:nvGrpSpPr>
        <p:grpSpPr>
          <a:xfrm>
            <a:off x="2224158" y="2403730"/>
            <a:ext cx="13129896" cy="6982681"/>
            <a:chOff x="-331019" y="-1336385"/>
            <a:chExt cx="17506525" cy="9310238"/>
          </a:xfrm>
        </p:grpSpPr>
        <p:sp>
          <p:nvSpPr>
            <p:cNvPr id="5" name="TextBox 5"/>
            <p:cNvSpPr txBox="1"/>
            <p:nvPr/>
          </p:nvSpPr>
          <p:spPr>
            <a:xfrm>
              <a:off x="-331019" y="-139619"/>
              <a:ext cx="8590636" cy="3693318"/>
            </a:xfrm>
            <a:prstGeom prst="rect">
              <a:avLst/>
            </a:prstGeom>
          </p:spPr>
          <p:txBody>
            <a:bodyPr wrap="square" lIns="0" tIns="0" rIns="0" bIns="0" rtlCol="0" anchor="t">
              <a:spAutoFit/>
            </a:bodyPr>
            <a:lstStyle/>
            <a:p>
              <a:pPr>
                <a:lnSpc>
                  <a:spcPts val="7200"/>
                </a:lnSpc>
              </a:pPr>
              <a:r>
                <a:rPr lang="en-US" sz="6000" dirty="0">
                  <a:solidFill>
                    <a:srgbClr val="FFFFFF"/>
                  </a:solidFill>
                  <a:latin typeface="Source Serif Pro Bold"/>
                </a:rPr>
                <a:t>Hardware Software Implementation</a:t>
              </a:r>
            </a:p>
          </p:txBody>
        </p:sp>
        <p:sp>
          <p:nvSpPr>
            <p:cNvPr id="6" name="TextBox 6"/>
            <p:cNvSpPr txBox="1"/>
            <p:nvPr/>
          </p:nvSpPr>
          <p:spPr>
            <a:xfrm>
              <a:off x="11130635" y="-1336385"/>
              <a:ext cx="6044871" cy="9310238"/>
            </a:xfrm>
            <a:prstGeom prst="rect">
              <a:avLst/>
            </a:prstGeom>
          </p:spPr>
          <p:txBody>
            <a:bodyPr lIns="0" tIns="0" rIns="0" bIns="0" rtlCol="0" anchor="t">
              <a:spAutoFit/>
            </a:bodyPr>
            <a:lstStyle/>
            <a:p>
              <a:pPr>
                <a:lnSpc>
                  <a:spcPts val="4200"/>
                </a:lnSpc>
              </a:pPr>
              <a:r>
                <a:rPr lang="en-US" sz="3000" dirty="0">
                  <a:solidFill>
                    <a:srgbClr val="FFFFFF"/>
                  </a:solidFill>
                  <a:latin typeface="Source Serif Pro Bold" panose="02040803050405020204" charset="0"/>
                </a:rPr>
                <a:t>Frontend</a:t>
              </a:r>
            </a:p>
            <a:p>
              <a:pPr>
                <a:lnSpc>
                  <a:spcPts val="4200"/>
                </a:lnSpc>
              </a:pPr>
              <a:r>
                <a:rPr lang="en-US" sz="3000" dirty="0">
                  <a:solidFill>
                    <a:srgbClr val="FFFFFF"/>
                  </a:solidFill>
                  <a:latin typeface="Source Serif Pro"/>
                </a:rPr>
                <a:t>HTML</a:t>
              </a:r>
            </a:p>
            <a:p>
              <a:pPr>
                <a:lnSpc>
                  <a:spcPts val="4200"/>
                </a:lnSpc>
              </a:pPr>
              <a:r>
                <a:rPr lang="en-US" sz="3000" dirty="0">
                  <a:solidFill>
                    <a:srgbClr val="FFFFFF"/>
                  </a:solidFill>
                  <a:latin typeface="Source Serif Pro"/>
                </a:rPr>
                <a:t>CSS</a:t>
              </a:r>
            </a:p>
            <a:p>
              <a:pPr>
                <a:lnSpc>
                  <a:spcPts val="4200"/>
                </a:lnSpc>
              </a:pPr>
              <a:r>
                <a:rPr lang="en-US" sz="3000" dirty="0">
                  <a:solidFill>
                    <a:srgbClr val="FFFFFF"/>
                  </a:solidFill>
                  <a:latin typeface="Source Serif Pro"/>
                </a:rPr>
                <a:t>JS</a:t>
              </a:r>
            </a:p>
            <a:p>
              <a:pPr>
                <a:lnSpc>
                  <a:spcPts val="4200"/>
                </a:lnSpc>
              </a:pPr>
              <a:endParaRPr lang="en-US" sz="3000" dirty="0">
                <a:solidFill>
                  <a:srgbClr val="FFFFFF"/>
                </a:solidFill>
                <a:latin typeface="Source Serif Pro"/>
              </a:endParaRPr>
            </a:p>
            <a:p>
              <a:pPr>
                <a:lnSpc>
                  <a:spcPts val="4200"/>
                </a:lnSpc>
              </a:pPr>
              <a:r>
                <a:rPr lang="en-US" sz="3000" dirty="0">
                  <a:solidFill>
                    <a:srgbClr val="FFFFFF"/>
                  </a:solidFill>
                  <a:latin typeface="Source Serif Pro Bold" panose="02040803050405020204" charset="0"/>
                </a:rPr>
                <a:t>Backend</a:t>
              </a:r>
            </a:p>
            <a:p>
              <a:pPr>
                <a:lnSpc>
                  <a:spcPts val="4200"/>
                </a:lnSpc>
              </a:pPr>
              <a:r>
                <a:rPr lang="en-US" sz="3000" dirty="0" err="1">
                  <a:solidFill>
                    <a:srgbClr val="FFFFFF"/>
                  </a:solidFill>
                  <a:latin typeface="Source Serif Pro"/>
                </a:rPr>
                <a:t>NodeJs</a:t>
              </a:r>
              <a:endParaRPr lang="en-US" sz="3000" dirty="0">
                <a:solidFill>
                  <a:srgbClr val="FFFFFF"/>
                </a:solidFill>
                <a:latin typeface="Source Serif Pro"/>
              </a:endParaRPr>
            </a:p>
            <a:p>
              <a:pPr>
                <a:lnSpc>
                  <a:spcPts val="4200"/>
                </a:lnSpc>
              </a:pPr>
              <a:r>
                <a:rPr lang="en-US" sz="3000" dirty="0" err="1">
                  <a:solidFill>
                    <a:srgbClr val="FFFFFF"/>
                  </a:solidFill>
                  <a:latin typeface="Source Serif Pro"/>
                </a:rPr>
                <a:t>MongoDb</a:t>
              </a:r>
              <a:endParaRPr lang="en-US" sz="3000" dirty="0">
                <a:solidFill>
                  <a:srgbClr val="FFFFFF"/>
                </a:solidFill>
                <a:latin typeface="Source Serif Pro"/>
              </a:endParaRPr>
            </a:p>
            <a:p>
              <a:pPr>
                <a:lnSpc>
                  <a:spcPts val="4200"/>
                </a:lnSpc>
              </a:pPr>
              <a:r>
                <a:rPr lang="en-US" sz="3000" dirty="0">
                  <a:solidFill>
                    <a:srgbClr val="FFFFFF"/>
                  </a:solidFill>
                  <a:latin typeface="Source Serif Pro"/>
                </a:rPr>
                <a:t>Express</a:t>
              </a:r>
            </a:p>
            <a:p>
              <a:pPr>
                <a:lnSpc>
                  <a:spcPts val="4200"/>
                </a:lnSpc>
              </a:pPr>
              <a:r>
                <a:rPr lang="en-US" sz="3000" dirty="0">
                  <a:solidFill>
                    <a:srgbClr val="FFFFFF"/>
                  </a:solidFill>
                  <a:latin typeface="Source Serif Pro"/>
                </a:rPr>
                <a:t>Blockchain</a:t>
              </a:r>
            </a:p>
            <a:p>
              <a:pPr>
                <a:lnSpc>
                  <a:spcPts val="4200"/>
                </a:lnSpc>
              </a:pPr>
              <a:r>
                <a:rPr lang="en-US" sz="3000" dirty="0">
                  <a:solidFill>
                    <a:srgbClr val="FFFFFF"/>
                  </a:solidFill>
                  <a:latin typeface="Source Serif Pro"/>
                </a:rPr>
                <a:t>Web3</a:t>
              </a:r>
            </a:p>
            <a:p>
              <a:pPr>
                <a:lnSpc>
                  <a:spcPts val="4200"/>
                </a:lnSpc>
              </a:pPr>
              <a:endParaRPr lang="en-US" sz="3000" dirty="0">
                <a:solidFill>
                  <a:srgbClr val="FFFFFF"/>
                </a:solidFill>
                <a:latin typeface="Source Serif Pro"/>
              </a:endParaRPr>
            </a:p>
            <a:p>
              <a:pPr>
                <a:lnSpc>
                  <a:spcPts val="4200"/>
                </a:lnSpc>
              </a:pPr>
              <a:endParaRPr lang="en-US" sz="3000" dirty="0">
                <a:solidFill>
                  <a:srgbClr val="FFFFFF"/>
                </a:solidFill>
                <a:latin typeface="Source Serif Pro"/>
              </a:endParaRPr>
            </a:p>
          </p:txBody>
        </p:sp>
      </p:grpSp>
      <p:sp>
        <p:nvSpPr>
          <p:cNvPr id="12" name="AutoShape 8">
            <a:extLst>
              <a:ext uri="{FF2B5EF4-FFF2-40B4-BE49-F238E27FC236}">
                <a16:creationId xmlns:a16="http://schemas.microsoft.com/office/drawing/2014/main" id="{E45AE8A6-CA22-4D9E-A9FB-B019568305FE}"/>
              </a:ext>
            </a:extLst>
          </p:cNvPr>
          <p:cNvSpPr/>
          <p:nvPr/>
        </p:nvSpPr>
        <p:spPr>
          <a:xfrm>
            <a:off x="39136" y="4466683"/>
            <a:ext cx="1573146" cy="1459560"/>
          </a:xfrm>
          <a:prstGeom prst="rect">
            <a:avLst/>
          </a:prstGeom>
          <a:solidFill>
            <a:srgbClr val="FA5916"/>
          </a:solidFill>
        </p:spPr>
      </p:sp>
      <p:pic>
        <p:nvPicPr>
          <p:cNvPr id="14" name="Graphic 13">
            <a:extLst>
              <a:ext uri="{FF2B5EF4-FFF2-40B4-BE49-F238E27FC236}">
                <a16:creationId xmlns:a16="http://schemas.microsoft.com/office/drawing/2014/main" id="{668DC966-99CE-4C63-A595-28B48D8F6A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911886" y="4497856"/>
            <a:ext cx="4884336" cy="530456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977617" y="-412719"/>
            <a:ext cx="8913425" cy="11112437"/>
          </a:xfrm>
          <a:prstGeom prst="rect">
            <a:avLst/>
          </a:prstGeom>
          <a:solidFill>
            <a:srgbClr val="333333"/>
          </a:solidFill>
        </p:spPr>
      </p:sp>
      <p:grpSp>
        <p:nvGrpSpPr>
          <p:cNvPr id="3" name="Group 3"/>
          <p:cNvGrpSpPr/>
          <p:nvPr/>
        </p:nvGrpSpPr>
        <p:grpSpPr>
          <a:xfrm>
            <a:off x="11208271" y="2705100"/>
            <a:ext cx="6051029" cy="4025940"/>
            <a:chOff x="-377944" y="-449028"/>
            <a:chExt cx="8068039" cy="5367920"/>
          </a:xfrm>
        </p:grpSpPr>
        <p:sp>
          <p:nvSpPr>
            <p:cNvPr id="4" name="TextBox 4"/>
            <p:cNvSpPr txBox="1"/>
            <p:nvPr/>
          </p:nvSpPr>
          <p:spPr>
            <a:xfrm>
              <a:off x="-377944" y="-449028"/>
              <a:ext cx="8068039" cy="1231107"/>
            </a:xfrm>
            <a:prstGeom prst="rect">
              <a:avLst/>
            </a:prstGeom>
          </p:spPr>
          <p:txBody>
            <a:bodyPr wrap="square" lIns="0" tIns="0" rIns="0" bIns="0" rtlCol="0" anchor="t">
              <a:spAutoFit/>
            </a:bodyPr>
            <a:lstStyle/>
            <a:p>
              <a:pPr>
                <a:lnSpc>
                  <a:spcPts val="7200"/>
                </a:lnSpc>
              </a:pPr>
              <a:r>
                <a:rPr lang="en-US" sz="6000" dirty="0" err="1">
                  <a:solidFill>
                    <a:srgbClr val="FFFFFF"/>
                  </a:solidFill>
                  <a:latin typeface="Source Serif Pro Bold"/>
                </a:rPr>
                <a:t>Buisness</a:t>
              </a:r>
              <a:r>
                <a:rPr lang="en-US" sz="6000" dirty="0">
                  <a:solidFill>
                    <a:srgbClr val="FFFFFF"/>
                  </a:solidFill>
                  <a:latin typeface="Source Serif Pro Bold"/>
                </a:rPr>
                <a:t> Scope</a:t>
              </a:r>
            </a:p>
          </p:txBody>
        </p:sp>
        <p:sp>
          <p:nvSpPr>
            <p:cNvPr id="5" name="TextBox 5"/>
            <p:cNvSpPr txBox="1"/>
            <p:nvPr/>
          </p:nvSpPr>
          <p:spPr>
            <a:xfrm>
              <a:off x="0" y="4226395"/>
              <a:ext cx="6557347" cy="692497"/>
            </a:xfrm>
            <a:prstGeom prst="rect">
              <a:avLst/>
            </a:prstGeom>
          </p:spPr>
          <p:txBody>
            <a:bodyPr lIns="0" tIns="0" rIns="0" bIns="0" rtlCol="0" anchor="t">
              <a:spAutoFit/>
            </a:bodyPr>
            <a:lstStyle/>
            <a:p>
              <a:pPr>
                <a:lnSpc>
                  <a:spcPts val="4200"/>
                </a:lnSpc>
              </a:pPr>
              <a:endParaRPr lang="en-US" sz="3000" dirty="0">
                <a:solidFill>
                  <a:srgbClr val="FFFFFF"/>
                </a:solidFill>
                <a:latin typeface="Source Serif Pro"/>
              </a:endParaRPr>
            </a:p>
          </p:txBody>
        </p:sp>
      </p:grpSp>
      <p:grpSp>
        <p:nvGrpSpPr>
          <p:cNvPr id="6" name="Group 6"/>
          <p:cNvGrpSpPr/>
          <p:nvPr/>
        </p:nvGrpSpPr>
        <p:grpSpPr>
          <a:xfrm>
            <a:off x="1028700" y="1028700"/>
            <a:ext cx="8115300" cy="8229600"/>
            <a:chOff x="0" y="0"/>
            <a:chExt cx="16287398" cy="16516798"/>
          </a:xfrm>
        </p:grpSpPr>
        <p:sp>
          <p:nvSpPr>
            <p:cNvPr id="7" name="Freeform 7"/>
            <p:cNvSpPr/>
            <p:nvPr/>
          </p:nvSpPr>
          <p:spPr>
            <a:xfrm>
              <a:off x="0" y="0"/>
              <a:ext cx="16287398" cy="16516798"/>
            </a:xfrm>
            <a:custGeom>
              <a:avLst/>
              <a:gdLst/>
              <a:ahLst/>
              <a:cxnLst/>
              <a:rect l="l" t="t" r="r" b="b"/>
              <a:pathLst>
                <a:path w="16287398" h="16516798">
                  <a:moveTo>
                    <a:pt x="0" y="0"/>
                  </a:moveTo>
                  <a:lnTo>
                    <a:pt x="0" y="16516798"/>
                  </a:lnTo>
                  <a:lnTo>
                    <a:pt x="16287398" y="16516798"/>
                  </a:lnTo>
                  <a:lnTo>
                    <a:pt x="16287398" y="0"/>
                  </a:lnTo>
                  <a:lnTo>
                    <a:pt x="0" y="0"/>
                  </a:lnTo>
                  <a:close/>
                  <a:moveTo>
                    <a:pt x="16226437" y="16455837"/>
                  </a:moveTo>
                  <a:lnTo>
                    <a:pt x="59690" y="16455837"/>
                  </a:lnTo>
                  <a:lnTo>
                    <a:pt x="59690" y="59690"/>
                  </a:lnTo>
                  <a:lnTo>
                    <a:pt x="16226437" y="59690"/>
                  </a:lnTo>
                  <a:lnTo>
                    <a:pt x="16226437" y="16455837"/>
                  </a:lnTo>
                  <a:close/>
                </a:path>
              </a:pathLst>
            </a:custGeom>
            <a:solidFill>
              <a:srgbClr val="333333"/>
            </a:solidFill>
          </p:spPr>
        </p:sp>
      </p:grpSp>
      <p:sp>
        <p:nvSpPr>
          <p:cNvPr id="9" name="AutoShape 9"/>
          <p:cNvSpPr/>
          <p:nvPr/>
        </p:nvSpPr>
        <p:spPr>
          <a:xfrm>
            <a:off x="0" y="4413720"/>
            <a:ext cx="1573146" cy="1459560"/>
          </a:xfrm>
          <a:prstGeom prst="rect">
            <a:avLst/>
          </a:prstGeom>
          <a:solidFill>
            <a:srgbClr val="FA5916"/>
          </a:solidFill>
        </p:spPr>
      </p:sp>
      <p:sp>
        <p:nvSpPr>
          <p:cNvPr id="12" name="TextBox 11">
            <a:extLst>
              <a:ext uri="{FF2B5EF4-FFF2-40B4-BE49-F238E27FC236}">
                <a16:creationId xmlns:a16="http://schemas.microsoft.com/office/drawing/2014/main" id="{3A7D23F4-233B-4569-86E6-7DDAFCD25FEF}"/>
              </a:ext>
            </a:extLst>
          </p:cNvPr>
          <p:cNvSpPr txBox="1"/>
          <p:nvPr/>
        </p:nvSpPr>
        <p:spPr>
          <a:xfrm>
            <a:off x="1775693" y="2427627"/>
            <a:ext cx="7165760" cy="5431743"/>
          </a:xfrm>
          <a:prstGeom prst="rect">
            <a:avLst/>
          </a:prstGeom>
          <a:noFill/>
        </p:spPr>
        <p:txBody>
          <a:bodyPr wrap="square">
            <a:spAutoFit/>
          </a:bodyPr>
          <a:lstStyle/>
          <a:p>
            <a:pPr marL="342900" marR="0" lvl="0" indent="-342900">
              <a:lnSpc>
                <a:spcPct val="115000"/>
              </a:lnSpc>
              <a:spcBef>
                <a:spcPts val="0"/>
              </a:spcBef>
              <a:spcAft>
                <a:spcPts val="1000"/>
              </a:spcAft>
              <a:buFont typeface="Wingdings" panose="05000000000000000000" pitchFamily="2" charset="2"/>
              <a:buChar char="q"/>
              <a:tabLst>
                <a:tab pos="457200" algn="l"/>
              </a:tabLst>
            </a:pPr>
            <a:r>
              <a:rPr lang="en-IN" sz="2400" b="1" dirty="0">
                <a:effectLst/>
                <a:latin typeface="Source Serif Pro" panose="02040603050405020204" pitchFamily="18" charset="0"/>
                <a:ea typeface="Source Serif Pro" panose="02040603050405020204" pitchFamily="18" charset="0"/>
                <a:cs typeface="Times New Roman" panose="02020603050405020304" pitchFamily="18" charset="0"/>
              </a:rPr>
              <a:t>Donors have only one major role to play that is donating clothes but we will provide one more option in case donors also wants to donate money to support this model.</a:t>
            </a:r>
            <a:endParaRPr lang="en-US" sz="2400" dirty="0">
              <a:effectLst/>
              <a:latin typeface="Source Serif Pro" panose="02040603050405020204" pitchFamily="18" charset="0"/>
              <a:ea typeface="Source Serif Pro" panose="02040603050405020204" pitchFamily="18" charset="0"/>
              <a:cs typeface="Times New Roman" panose="02020603050405020304" pitchFamily="18" charset="0"/>
            </a:endParaRPr>
          </a:p>
          <a:p>
            <a:pPr marL="342900" marR="0" lvl="0" indent="-342900">
              <a:lnSpc>
                <a:spcPct val="115000"/>
              </a:lnSpc>
              <a:spcBef>
                <a:spcPts val="0"/>
              </a:spcBef>
              <a:spcAft>
                <a:spcPts val="1000"/>
              </a:spcAft>
              <a:buFont typeface="Wingdings" panose="05000000000000000000" pitchFamily="2" charset="2"/>
              <a:buChar char="q"/>
              <a:tabLst>
                <a:tab pos="457200" algn="l"/>
              </a:tabLst>
            </a:pPr>
            <a:r>
              <a:rPr lang="en-IN" sz="2400" b="1" dirty="0">
                <a:effectLst/>
                <a:latin typeface="Source Serif Pro" panose="02040603050405020204" pitchFamily="18" charset="0"/>
                <a:ea typeface="Source Serif Pro" panose="02040603050405020204" pitchFamily="18" charset="0"/>
                <a:cs typeface="Times New Roman" panose="02020603050405020304" pitchFamily="18" charset="0"/>
              </a:rPr>
              <a:t>As we plan to collaborate with local clothing stores, apart from just making their coupons available we could also run their ads and get monetary assistance from them depending on how already well-established they are.</a:t>
            </a:r>
            <a:endParaRPr lang="en-US" sz="2400" dirty="0">
              <a:effectLst/>
              <a:latin typeface="Source Serif Pro" panose="02040603050405020204" pitchFamily="18" charset="0"/>
              <a:ea typeface="Source Serif Pro" panose="02040603050405020204" pitchFamily="18" charset="0"/>
              <a:cs typeface="Times New Roman" panose="02020603050405020304" pitchFamily="18" charset="0"/>
            </a:endParaRPr>
          </a:p>
          <a:p>
            <a:pPr marL="342900" marR="0" lvl="0" indent="-342900">
              <a:lnSpc>
                <a:spcPct val="115000"/>
              </a:lnSpc>
              <a:spcBef>
                <a:spcPts val="0"/>
              </a:spcBef>
              <a:spcAft>
                <a:spcPts val="1000"/>
              </a:spcAft>
              <a:buFont typeface="Wingdings" panose="05000000000000000000" pitchFamily="2" charset="2"/>
              <a:buChar char="q"/>
              <a:tabLst>
                <a:tab pos="457200" algn="l"/>
              </a:tabLst>
            </a:pPr>
            <a:r>
              <a:rPr lang="en-IN" sz="2400" b="1" dirty="0">
                <a:effectLst/>
                <a:latin typeface="Source Serif Pro" panose="02040603050405020204" pitchFamily="18" charset="0"/>
                <a:ea typeface="Source Serif Pro" panose="02040603050405020204" pitchFamily="18" charset="0"/>
                <a:cs typeface="Times New Roman" panose="02020603050405020304" pitchFamily="18" charset="0"/>
              </a:rPr>
              <a:t>We also plan to collaborate with Myntra, </a:t>
            </a:r>
            <a:r>
              <a:rPr lang="en-IN" sz="2400" b="1" dirty="0" err="1">
                <a:effectLst/>
                <a:latin typeface="Source Serif Pro" panose="02040603050405020204" pitchFamily="18" charset="0"/>
                <a:ea typeface="Source Serif Pro" panose="02040603050405020204" pitchFamily="18" charset="0"/>
                <a:cs typeface="Times New Roman" panose="02020603050405020304" pitchFamily="18" charset="0"/>
              </a:rPr>
              <a:t>Ajio</a:t>
            </a:r>
            <a:r>
              <a:rPr lang="en-IN" sz="2400" b="1" dirty="0">
                <a:effectLst/>
                <a:latin typeface="Source Serif Pro" panose="02040603050405020204" pitchFamily="18" charset="0"/>
                <a:ea typeface="Source Serif Pro" panose="02040603050405020204" pitchFamily="18" charset="0"/>
                <a:cs typeface="Times New Roman" panose="02020603050405020304" pitchFamily="18" charset="0"/>
              </a:rPr>
              <a:t> etc. so we could also gain </a:t>
            </a:r>
            <a:r>
              <a:rPr lang="en-IN" sz="2400" b="1" dirty="0" err="1">
                <a:effectLst/>
                <a:latin typeface="Source Serif Pro" panose="02040603050405020204" pitchFamily="18" charset="0"/>
                <a:ea typeface="Source Serif Pro" panose="02040603050405020204" pitchFamily="18" charset="0"/>
                <a:cs typeface="Times New Roman" panose="02020603050405020304" pitchFamily="18" charset="0"/>
              </a:rPr>
              <a:t>monetory</a:t>
            </a:r>
            <a:r>
              <a:rPr lang="en-IN" sz="2400" b="1" dirty="0">
                <a:effectLst/>
                <a:latin typeface="Source Serif Pro" panose="02040603050405020204" pitchFamily="18" charset="0"/>
                <a:ea typeface="Source Serif Pro" panose="02040603050405020204" pitchFamily="18" charset="0"/>
                <a:cs typeface="Times New Roman" panose="02020603050405020304" pitchFamily="18" charset="0"/>
              </a:rPr>
              <a:t> assistance from them.</a:t>
            </a:r>
            <a:endParaRPr lang="en-US" sz="2400" dirty="0">
              <a:effectLst/>
              <a:latin typeface="Source Serif Pro" panose="02040603050405020204" pitchFamily="18" charset="0"/>
              <a:ea typeface="Source Serif Pro" panose="02040603050405020204" pitchFamily="18" charset="0"/>
              <a:cs typeface="Times New Roman" panose="02020603050405020304" pitchFamily="18" charset="0"/>
            </a:endParaRPr>
          </a:p>
        </p:txBody>
      </p:sp>
      <p:pic>
        <p:nvPicPr>
          <p:cNvPr id="15" name="Graphic 14">
            <a:extLst>
              <a:ext uri="{FF2B5EF4-FFF2-40B4-BE49-F238E27FC236}">
                <a16:creationId xmlns:a16="http://schemas.microsoft.com/office/drawing/2014/main" id="{2DA07BAF-BF88-465E-8176-6FC360C5C2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22082" y="4686300"/>
            <a:ext cx="7886700" cy="506729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161" b="12161"/>
          <a:stretch>
            <a:fillRect/>
          </a:stretch>
        </p:blipFill>
        <p:spPr>
          <a:xfrm>
            <a:off x="1028700" y="1028700"/>
            <a:ext cx="16230600" cy="8229600"/>
          </a:xfrm>
          <a:prstGeom prst="rect">
            <a:avLst/>
          </a:prstGeom>
        </p:spPr>
      </p:pic>
      <p:grpSp>
        <p:nvGrpSpPr>
          <p:cNvPr id="3" name="Group 3"/>
          <p:cNvGrpSpPr/>
          <p:nvPr/>
        </p:nvGrpSpPr>
        <p:grpSpPr>
          <a:xfrm>
            <a:off x="2133600" y="1924050"/>
            <a:ext cx="14020800" cy="6438900"/>
            <a:chOff x="0" y="0"/>
            <a:chExt cx="28139730" cy="12922865"/>
          </a:xfrm>
        </p:grpSpPr>
        <p:sp>
          <p:nvSpPr>
            <p:cNvPr id="4" name="Freeform 4"/>
            <p:cNvSpPr/>
            <p:nvPr/>
          </p:nvSpPr>
          <p:spPr>
            <a:xfrm>
              <a:off x="0" y="0"/>
              <a:ext cx="28139730" cy="12922865"/>
            </a:xfrm>
            <a:custGeom>
              <a:avLst/>
              <a:gdLst/>
              <a:ahLst/>
              <a:cxnLst/>
              <a:rect l="l" t="t" r="r" b="b"/>
              <a:pathLst>
                <a:path w="28139730" h="12922865">
                  <a:moveTo>
                    <a:pt x="0" y="0"/>
                  </a:moveTo>
                  <a:lnTo>
                    <a:pt x="0" y="12922865"/>
                  </a:lnTo>
                  <a:lnTo>
                    <a:pt x="28139730" y="12922865"/>
                  </a:lnTo>
                  <a:lnTo>
                    <a:pt x="28139730" y="0"/>
                  </a:lnTo>
                  <a:lnTo>
                    <a:pt x="0" y="0"/>
                  </a:lnTo>
                  <a:close/>
                  <a:moveTo>
                    <a:pt x="28078770" y="12861905"/>
                  </a:moveTo>
                  <a:lnTo>
                    <a:pt x="59690" y="12861905"/>
                  </a:lnTo>
                  <a:lnTo>
                    <a:pt x="59690" y="59690"/>
                  </a:lnTo>
                  <a:lnTo>
                    <a:pt x="28078770" y="59690"/>
                  </a:lnTo>
                  <a:lnTo>
                    <a:pt x="28078770" y="12861905"/>
                  </a:lnTo>
                  <a:close/>
                </a:path>
              </a:pathLst>
            </a:custGeom>
            <a:solidFill>
              <a:srgbClr val="FFFFFF"/>
            </a:solidFill>
          </p:spPr>
        </p:sp>
      </p:grpSp>
      <p:sp>
        <p:nvSpPr>
          <p:cNvPr id="5" name="TextBox 5"/>
          <p:cNvSpPr txBox="1"/>
          <p:nvPr/>
        </p:nvSpPr>
        <p:spPr>
          <a:xfrm>
            <a:off x="4502671" y="4686300"/>
            <a:ext cx="9282658" cy="914400"/>
          </a:xfrm>
          <a:prstGeom prst="rect">
            <a:avLst/>
          </a:prstGeom>
        </p:spPr>
        <p:txBody>
          <a:bodyPr lIns="0" tIns="0" rIns="0" bIns="0" rtlCol="0" anchor="t">
            <a:spAutoFit/>
          </a:bodyPr>
          <a:lstStyle/>
          <a:p>
            <a:pPr algn="ctr">
              <a:lnSpc>
                <a:spcPts val="7200"/>
              </a:lnSpc>
            </a:pPr>
            <a:r>
              <a:rPr lang="en-US" sz="6000" dirty="0">
                <a:solidFill>
                  <a:srgbClr val="FFFFFF"/>
                </a:solidFill>
                <a:latin typeface="Source Serif Pro Bold"/>
              </a:rPr>
              <a:t>Thank-you</a:t>
            </a:r>
          </a:p>
        </p:txBody>
      </p:sp>
      <p:sp>
        <p:nvSpPr>
          <p:cNvPr id="6" name="AutoShape 6"/>
          <p:cNvSpPr/>
          <p:nvPr/>
        </p:nvSpPr>
        <p:spPr>
          <a:xfrm>
            <a:off x="16714854" y="4413720"/>
            <a:ext cx="1573146" cy="1459560"/>
          </a:xfrm>
          <a:prstGeom prst="rect">
            <a:avLst/>
          </a:prstGeom>
          <a:solidFill>
            <a:srgbClr val="FA5916"/>
          </a:solid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TotalTime>
  <Words>366</Words>
  <Application>Microsoft Office PowerPoint</Application>
  <PresentationFormat>Custom</PresentationFormat>
  <Paragraphs>41</Paragraphs>
  <Slides>8</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Roboto</vt:lpstr>
      <vt:lpstr>Wingdings</vt:lpstr>
      <vt:lpstr>Arial</vt:lpstr>
      <vt:lpstr>Source Serif Pro</vt:lpstr>
      <vt:lpstr>Source Sans Pro Italics</vt:lpstr>
      <vt:lpstr>Calibri</vt:lpstr>
      <vt:lpstr>Source Serif Pro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Brown Basic Presentation Template</dc:title>
  <dc:creator>hp</dc:creator>
  <cp:lastModifiedBy>hp</cp:lastModifiedBy>
  <cp:revision>3</cp:revision>
  <dcterms:created xsi:type="dcterms:W3CDTF">2006-08-16T00:00:00Z</dcterms:created>
  <dcterms:modified xsi:type="dcterms:W3CDTF">2021-07-29T21:38:52Z</dcterms:modified>
  <dc:identifier>DAElmogrbCs</dc:identifier>
</cp:coreProperties>
</file>